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659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2788920"/>
            <a:ext cx="9875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9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physics-inspired adaptive runtime with measured, zero-variance</a:t>
            </a:r>
            <a:endParaRPr lang="en-US" sz="1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9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algorithmic determinism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Robert A. James  ·  Academic Overview  ·  Patent pending (USPTO provisional, Dec 2025)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DISCRETE ATTRACTOR, NOT NOISE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“compudynamic breathing cycle”</a:t>
            </a:r>
            <a:endParaRPr lang="en-US" sz="3000" dirty="0"/>
          </a:p>
        </p:txBody>
      </p:sp>
      <p:pic>
        <p:nvPicPr>
          <p:cNvPr id="4" name="Image 0" descr="./charts/multirep_poinca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783080"/>
            <a:ext cx="11064240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VM, kernel, and multi-VM fleet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947672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VM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840480" y="1920240"/>
            <a:ext cx="7589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FORTH-79 compliant, strict ANSI C99, 936+ tests, 453-word Mama dictionary at boot. Content-addressed (XXHash64) capsule initialization payloads.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3319272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3483864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LithosAnanke kernel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840480" y="3456432"/>
            <a:ext cx="7589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Bare-metal UEFI kernel, no libc. Boot milestones M0–M7: console → PMM → VMM → interrupts → timer → heap → VM bootstrap. M0–M5 complete/three-arch tested.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4855464"/>
            <a:ext cx="1106424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5020056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Tripod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840480" y="4992624"/>
            <a:ext cx="7589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 (governor) / Hermes (messenger) / Artemis (memory) — capability-based dispatch only, never heat-based. Fleet K conserved across all three.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METHODOLOGICAL RIGOR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project explicitly does NOT claim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01368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013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43000" y="178308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physical theory — thermodynamic language is an explicit modeling metaphor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423160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4231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43000" y="240487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global optimality — locally adaptive, not provably optimal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044952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44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43000" y="3026664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AI/ML — no neural networks, gradient descent, or training data of any kind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666744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6667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43000" y="3648456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the first adaptive VM, and not claimed to be the fastest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288536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2885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43000" y="427024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complete formal verification — partial proofs, stated openly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8640" y="4910328"/>
            <a:ext cx="365760" cy="36576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4910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43000" y="489204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production-ready, and StarshipOS does not yet exist as a functional system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8640" y="5623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standing anti-claims table, maintained alongside the results — uncommon rigor for a systems project, deliberately adopted here.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SCOPE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results are validated — and where they aren't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94960" cy="3931920"/>
          </a:xfrm>
          <a:prstGeom prst="roundRect">
            <a:avLst>
              <a:gd name="adj" fmla="val 1395"/>
            </a:avLst>
          </a:prstGeom>
          <a:solidFill>
            <a:srgbClr val="DCE6F2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116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56032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CPU-bound, deterministic FORTH programs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3218688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Up to ~2.1M word executions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68680" y="3877056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Dictionaries up to ~500 entries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68680" y="4535424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amd64, aarch64, riscv64 (bare metal + hosted)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394960" cy="3931920"/>
          </a:xfrm>
          <a:prstGeom prst="roundRect">
            <a:avLst>
              <a:gd name="adj" fmla="val 139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583680" y="201168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yet validated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0" y="256032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I/O-bound workloads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583680" y="3218688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Non-deterministic control flow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83680" y="3877056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Very short programs (&lt; 1,000 iterations)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583680" y="4535424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Dictionaries &gt; 100,000 entries (quadratic transition-matrix growth)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 &amp; OPEN QUESTIONS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goes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188720"/>
          </a:xfrm>
          <a:prstGeom prst="roundRect">
            <a:avLst>
              <a:gd name="adj" fmla="val 4615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4884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 VM (done)  →  2026 Kernel + multi-VM fleet (in progress)  →  2027 Self-hosting OS  →  2028 FPGA feasibility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Full mechanized proof coverage for all 7 feedback loops (currently partial)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48640" y="386791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Extending validated scope to I/O-bound and non-deterministic-control-flow workloads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4489704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Ed25519 PKI / thumbdrive challenge-response (ACL Phase 8 — the last open security milestone)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5111496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Whether the conservation-law framing generalizes beyond FORTH-family interpreters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2860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320040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/ LithosAnanke / StarshipOS  —  Robert A. James (“Captain Bob”)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3703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github.com/rajames440/StarForth   ·   rajames440@gmail.com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Patent pending — USPTO provisional, December 2025. Formal volumes, DoE reports, and Isabelle/HOL proofs available on request.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Adaptation and determinism are usually treated as a trade-off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systems</a:t>
            </a:r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inline caches, JIT compilers, browsers — improve performance by learning execution patterns at runtime. Their internal decisions vary run to run, which is unacceptable for systems requiring certification or formal verification.
</a:t>
            </a:r>
            <a:pPr indent="0" marL="0">
              <a:lnSpc>
                <a:spcPct val="135000"/>
              </a:lnSpc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systems</a:t>
            </a:r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achieve certifiable, reproducible behavior but sacrifice runtime adaptation entirely — performance is fixed at design/compile time.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3886200"/>
            <a:ext cx="11064240" cy="1828800"/>
          </a:xfrm>
          <a:prstGeom prst="roundRect">
            <a:avLst>
              <a:gd name="adj" fmla="val 3000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4160520"/>
            <a:ext cx="10332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question:  </a:t>
            </a:r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a runtime system be simultaneously adaptive and exhibit zero variance in its own algorithmic decisions — independent of environmental noise?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sits relative to prior art</a:t>
            </a:r>
            <a:endParaRPr lang="en-US" sz="3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1737360"/>
                <a:gridCol w="1737360"/>
                <a:gridCol w="2194560"/>
                <a:gridCol w="14630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Approach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Speedup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Verifiable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Microkernel-safe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Complexity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Offline profiling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1.05×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JIT compilation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5–30×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StarForth (this work)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1.78×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39776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Citation lineage: Hölzle/Chambers/Ungar (inline caches, PLDI 1991) · HotSpot tiered compilation · CompCert (Leroy, POPL 2006) · CakeML (ICFP 2014) · seL4 (SOSP 2009) · Ertl (stack caching, 1996).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48640" y="48463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Quotable framing: “the only implemented system combining real-time metrics collection, automatic threshold-based decisions, and verifiable arithmetic at VM scale.”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CORE CONTRIBUTION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Law — a named conservation invariant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120640" cy="3931920"/>
          </a:xfrm>
          <a:prstGeom prst="roundRect">
            <a:avLst>
              <a:gd name="adj" fmla="val 1395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03120"/>
            <a:ext cx="4480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 ≡ 1.0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914400" y="2971800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normalized total execution energy of the runtime is conserved at unity across every configuration and workload — enforced structurally, not asserted as a property that happens to hold.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14400" y="4434840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9FB4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form: Fleet K = Σ(all VM K values), conserved across the multi-VM system at all times — a physics-style constraint, not a software convention.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0" y="178308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 mechanism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943600" y="228600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Discrete update: f[t+1] = f[t] + Δexec[t] − Δdecay[t], Δdecay[t] = λ·f[t]·Δt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0" y="2852928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Continuous form: df/dt = r(t) − λf(t)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943600" y="3419856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Convergence metric: CV = σ/μ → 0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943600" y="3986784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Q48.16 fixed-point arithmetic throughout — eliminates IEEE-754 non-determinism across architectures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943600" y="4709160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Explicitly a modeling metaphor, not a claim of literal physical phenomena — the project's own ontology reserves “thermodynamically-inspired” as the sanctioned framing.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MECHANISM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feedback loops + fleet-wide mode selection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43000" y="174650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Heat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43000" y="203911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Per-word frequency counter (hot-words cache)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172200" y="1783080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9" name="Text 7"/>
          <p:cNvSpPr/>
          <p:nvPr/>
        </p:nvSpPr>
        <p:spPr>
          <a:xfrm>
            <a:off x="6172200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766560" y="174650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Window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766560" y="203911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Circular buffer of execution history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2770632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770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43000" y="2734056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Decay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43000" y="3026664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Quiescent words lose heat over time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72200" y="2770632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17" name="Text 15"/>
          <p:cNvSpPr/>
          <p:nvPr/>
        </p:nvSpPr>
        <p:spPr>
          <a:xfrm>
            <a:off x="6172200" y="2770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766560" y="2734056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766560" y="3026664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Word-to-word transition prediction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3758184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37581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43000" y="372160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Inference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43000" y="4014216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Levene's test + binary chop for window width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172200" y="3758184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5" name="Text 23"/>
          <p:cNvSpPr/>
          <p:nvPr/>
        </p:nvSpPr>
        <p:spPr>
          <a:xfrm>
            <a:off x="6172200" y="37581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766560" y="3721608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Decay Inference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766560" y="4014216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Exponential regression for decay slope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48640" y="4745736"/>
            <a:ext cx="457200" cy="457200"/>
          </a:xfrm>
          <a:prstGeom prst="ellipse">
            <a:avLst/>
          </a:prstGeom>
          <a:solidFill>
            <a:srgbClr val="13294D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47457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143000" y="47091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Adaptive Heartbeat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143000" y="500176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 tick coordinator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548640" y="5532120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DCE6F2"/>
          </a:solidFill>
          <a:ln/>
        </p:spPr>
      </p:sp>
      <p:sp>
        <p:nvSpPr>
          <p:cNvPr id="33" name="Text 31"/>
          <p:cNvSpPr/>
          <p:nvPr/>
        </p:nvSpPr>
        <p:spPr>
          <a:xfrm>
            <a:off x="822960" y="565099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L8 Jacquard mode selector coordinates fleet-wide tuning across 6 modes (stable, volatile, diverse, temporal, transition, omni) based on attractor-bucket statistics — sits above, not inside, the 7 loops.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VERIFICATION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Isabelle/HOL, not just empirical measurement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2834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Isabelle/HOL theory files — one per feedback loop, plus word-category correctness and ACL invariants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9768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1772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461772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2834640"/>
            <a:ext cx="2834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ACL-specific proofs: Pin-Monotone, Inherit-Clears-Pin, TTL-Bounded, Emergency-Bypass, No-Escalation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42900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20574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8366760" y="271576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66760" y="2834640"/>
            <a:ext cx="2834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explicit scope caveat: full mechanized proof of all 7 loops is not yet complete — partial proofs, stated openly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43891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Build: isabelle build -D proof/  —  covers loop correctness, arithmetic-word semantics, and the ACL access-control invariants alongside the empirical DoE campaigns below.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Pre-registered, falsifiable, Design-of-Experiments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892808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claim table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3931920" y="187452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primary claims (C1–C5) + 5 supporting (S1–S5), each with an explicit falsification threshold and reproduction command — not post-hoc narrative.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2990088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Null hypothesis framework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931920" y="297180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headline result is paired with the specific statistical test and threshold that would have disproven it.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97764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68680" y="4087368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Anti-claims table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931920" y="406908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standing, explicit list of what is NOT claimed — see next slide.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507492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68680" y="5184648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Negative results catalogue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931920" y="516636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documented failure modes with root cause and scope boundary, published alongside the successes.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HEADLINE STATISTICAL RESULTS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90-run campaign (3 configurations × 30 runs)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4206240"/>
                <a:gridCol w="2743200"/>
                <a:gridCol w="1737360"/>
                <a:gridCol w="23774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Configuration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 → Late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Change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Significance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C_NONE (baseline, loops off)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10.76 → 11.45 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−6.4%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 &gt; 0.10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C_CACHE (cache only)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7.84 → 7.80 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+0.5%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 &gt; 0.80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C_FULL (all 7 loops)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10.20 → 7.61 ms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+25.4%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9A7B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t=4.23, p=0.00012, d≈5.08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379476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Variance decomposition:  </a:t>
            </a:r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algorithmic CV = 0.00% vs. environmental (wall-clock) CV = 60–70%. Pearson r = 0.03, p = 0.87 — statistically independent. F-test F(29,29) → ∞, p &lt; 10⁻³⁰. Statistical power at n=30 exceeds 0.99 (over-powered for the detection task).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CROSS-ARCHITECTURE DETERMINISM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Bare-metal DoE: amd64, aarch64, riscv64</a:t>
            </a:r>
            <a:endParaRPr lang="en-US" sz="3000" dirty="0"/>
          </a:p>
        </p:txBody>
      </p:sp>
      <p:pic>
        <p:nvPicPr>
          <p:cNvPr id="4" name="Image 0" descr="./charts/attractor_grid_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783080"/>
            <a:ext cx="5349240" cy="38221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7830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2,349,864 heartbeat ticks measured under QEMU across three CPU architectures (x86-64, ARMv8, RV64GC).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48640" y="260604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 ≈ 0, p = 1.000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3264408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execution-rate ANOVA across ISAs (F₂,₇₈₃₂₈₅)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48640" y="352044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CV = 0.000%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548640" y="4178808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across all nine seed × ISA campaign cells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48640" y="452628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aarch64 and riscv64 produced byte-for-byte identical (MD5-matched) output on the original run. Chart: attractor structure by architecture — the same bounded region, every ISA.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Academic Overview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2026-07-23T19:13:47Z</dcterms:created>
  <dcterms:modified xsi:type="dcterms:W3CDTF">2026-07-23T19:13:47Z</dcterms:modified>
</cp:coreProperties>
</file>