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notesMasterIdLst>
    <p:notesMasterId r:id="rId4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6916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822960" y="2514600"/>
            <a:ext cx="10241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1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Physics-Inspired Adaptive Runtime with Measured,</a:t>
            </a:r>
            <a:endParaRPr lang="en-US" sz="2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1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Zero-Variance Algorithmic Determinism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822960" y="3657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technical review  ·  Robert A. James (“Captain Bob”)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576072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Patent pending — USPTO provisional, December 2025. This session covers the full technical stack: formal model, VM physics, kernel, multi-VM fleet, security, and the bare-metal DoE campaign.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LOOPS (1–4)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Per-word heat tracking and prediction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73736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Heat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0" y="169164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dictionary_heat_optimization.c — frequency counter per word, the substrate every other loop reads.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269748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Window of Truth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265176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rolling_window_of_truth.c — double-buffered circular buffer of execution history, adaptive sizing.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70332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703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36576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Decay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114800" y="361188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Quiescent words lose heat linearly per tick; tick-based (not wall-clock-based) as of this session's own fix.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66344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663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0160" y="4617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Pipelining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114800" y="457200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physics_pipelining_metrics.c — word-to-word transition prediction, speculative execution via MLE transition probabilities.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LOOPS (5–7) + L8 JACQUARD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Meta-inference and fleet-wide coordination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73736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Width Inference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0" y="169164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inference_engine.c — Levene's test + binary chop, asks “is the current window well-matched to observed dynamics,” not “what is the true curve.”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269748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Decay Slope Inference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265176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inference_engine.c — exponential regression recovers λ from observed heat trajectories.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70332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703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36576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Heartbeat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114800" y="3611880"/>
            <a:ext cx="7498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 tick coordinator (HeartbeatState) driving all six other loops on a shared cadence.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709160"/>
            <a:ext cx="11064240" cy="1005840"/>
          </a:xfrm>
          <a:prstGeom prst="roundRect">
            <a:avLst>
              <a:gd name="adj" fmla="val 5455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8680" y="489204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L8 Jacquard Mode Selector — ssm_jacquard.c. A steady-state machine layered above the 7 loops, switching between 6 named modes (stable, volatile, diverse, temporal, transition, omni) based on attractor-bucket statistics. Controlled by vm-&gt;ssm_l8_state.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DICTIONARY-LOOKUP MICRO-BENCHMARK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100,000-sample study of the hot-words cache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2560320"/>
                <a:gridCol w="2286000"/>
                <a:gridCol w="1920240"/>
                <a:gridCol w="19202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Path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 latency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Cache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35,640 (35.64%)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31.543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22.0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101.0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Bucket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46,880 (46.88%)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56.237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23.0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370.0 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Miss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17,480 (17.48%)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342900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22960" y="365760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1.78×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822960" y="431596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42519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speedup (56.237 / 31.543 ns), 95% CI [1.75×, 1.81×], 99% CI [1.73×, 1.83×]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297680" y="342900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572000" y="365760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99.9%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4572000" y="431596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72000" y="42519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P(speedup &gt; 1.1×) — Bayesian Beta-Binomial posterior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8046720" y="342900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321040" y="365760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&lt;0.1%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8321040" y="431596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321040" y="42519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reproducibility stdev across 3 runs (1.7820× / 1.7790× / 1.7810×)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48640" y="53492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of 32 cache slots (31%) auto-promoted; hottest words followed a Zipfian distribution (EXIT: 114, LIT: 101). Overhead: 256B cache array + ~4.8KB per-word metadata, &lt;0.09% of the 5MB VM address space, ~2 CPU cycles/lookup.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90-RUN DETERMINISM CAMPAIGN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configurations × 30 runs each</a:t>
            </a:r>
            <a:endParaRPr lang="en-US" sz="30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2651760"/>
                <a:gridCol w="1737360"/>
                <a:gridCol w="30175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Config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 → Late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Change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Test statistic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C_NONE (all loops off)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10.76 → 11.45 ms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−6.4%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 &gt; 0.10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C_CACHE (cache only, no inference)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7.84 → 7.80 ms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+0.5%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 &gt; 0.80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C_FULL (all 7 loops active)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10.20 → 7.61 ms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+25.4%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t=4.23, df=28, p=0.00012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35661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Cohen's d ≈ 5.08 for C_FULL's improvement — an unusually large effect size, consistent with a structural (not incidental) mechanism.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48640" y="4160520"/>
            <a:ext cx="11064240" cy="1737360"/>
          </a:xfrm>
          <a:prstGeom prst="roundRect">
            <a:avLst>
              <a:gd name="adj" fmla="val 3158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68680" y="43434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Determinism significance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68680" y="470916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F(29,29) → ∞, p &lt; 10⁻³⁰  ·  Bayesian posterior P(H₁|data) ≈ 1 − 10⁻³⁰ (agnostic prior, likelihood ratio ≈ 10³⁰)  ·  Statistical power at n=30, δ=0.1, σ=0.05, α=0.05: power &gt; 0.99 — over-powered for the detection task, a methodological strength worth naming explicitly.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VARIANCE DECOMPOSITION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Separating algorithm from environment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94960" cy="2743200"/>
          </a:xfrm>
          <a:prstGeom prst="roundRect">
            <a:avLst>
              <a:gd name="adj" fmla="val 2000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Algorithmic variance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68680" y="242316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0.00%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68680" y="32461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Cache-decision CV across 90 runs — the system's own choices, measured directly.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394960" cy="27432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83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variance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0" y="242316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60–70%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6583680" y="32461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Wall-clock timing CV over the same runs — CPU scheduling, thermal, other processes.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75488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two are statistically independent: Pearson r = 0.03, p = 0.87. Levene's test W = 0.00, p &lt; 10⁻²⁰. This is the empirical core of the “adaptive and deterministic” claim: the algorithm's choices and the machine's noisy execution of them are decoupled.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LithosAnanke Kernel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Bare-metal boot, memory layout, the capsule system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BOOT SEQUENCE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M0–M7, UEFI firmware to FORTH REPL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728216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965960" y="172821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434840" y="1728216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UART 16550 + framebuffer VT100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359152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359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97280" y="2304288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965960" y="230428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34840" y="2304288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memory manager (bitmap)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2935224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29352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97280" y="288036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965960" y="28803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VMM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34840" y="2880360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4-level x86_64 paging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511296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35112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97280" y="345643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965960" y="3456432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Interrupts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34840" y="34564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IDT + APIC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4087368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087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97280" y="4032504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965960" y="4032504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Timer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434840" y="4032504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TSC + HPET + APIC, 100Hz heartbeat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48640" y="4663440"/>
            <a:ext cx="384048" cy="38404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30" name="Text 28"/>
          <p:cNvSpPr/>
          <p:nvPr/>
        </p:nvSpPr>
        <p:spPr>
          <a:xfrm>
            <a:off x="548640" y="4663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97280" y="4608576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M6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965960" y="460857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Heap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434840" y="4608576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16MB kmalloc — present, full validation deferred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48640" y="5239512"/>
            <a:ext cx="384048" cy="384048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35" name="Text 33"/>
          <p:cNvSpPr/>
          <p:nvPr/>
        </p:nvSpPr>
        <p:spPr>
          <a:xfrm>
            <a:off x="548640" y="5239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1097280" y="5184648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M7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1965960" y="51846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VM Bootstrap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434840" y="5184648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Capsule loading → Tripod fleet → ACL → ok&gt; REPL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48640" y="58064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M0–M5 complete, verified via QEMU/OVMF, three-arch tested. M7.1 (current frontier): capsule birth protocol, Tripod multi-VM fleet, word-level ACL.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LAYOUT &amp; CAPSULE SYSTEM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Content-addressed, immutable initialization payloads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Kernel memory layout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16MB kernel heap (kmalloc)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2578608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Block RAM: LBN 0–991 (1MB dedicated)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008376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Kernel ramdrive: LBN 2048–3071 (1MB)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3438144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LBN 2048 = init.4th entry point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3867912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Hosted VM: 5MB total, dictionary = first 2MB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263640" y="173736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Capsule birth protocol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263640" y="21488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Locate capsule by name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63640" y="251460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Validate XXHash64 content hash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63640" y="288036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Allocate VM 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63640" y="324612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Execute IDENTITY (capsule code)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63640" y="361188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Execute PERSONALITY (block 1, ramdrive)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263640" y="39776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 Log parity record (VM ID + hash + dict hash)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709160"/>
            <a:ext cx="11064240" cy="1051560"/>
          </a:xfrm>
          <a:prstGeom prst="roundRect">
            <a:avLst>
              <a:gd name="adj" fmla="val 5217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68680" y="4892040"/>
            <a:ext cx="10424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Capsule taxonomy: (m) MAMA_INIT — exactly one · (p) PRODUCTION — truth-bearing baby-VM initializers · (e) EXPERIMENT — DoE workload-only. Content-addressed via XXHash64: any mutation is detectable by construction.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Tripod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 / Hermes / Artemis — the multi-VM fleet and its conservation law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ROLES, NO OVERLAP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Capability-based dispatch, always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66928" cy="566928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25880" y="172821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 — VM-HERA=0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394960" y="1728216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Governor. Spawns, manages, reaps VMs. Does not do work.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566928" cy="566928"/>
          </a:xfrm>
          <a:prstGeom prst="ellipse">
            <a:avLst/>
          </a:prstGeom>
          <a:solidFill>
            <a:srgbClr val="9FC6E8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5603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325880" y="250545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 — VM-HERMES=1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394960" y="2505456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Messenger. Moves events between VMs. Does not store anything.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337560"/>
            <a:ext cx="566928" cy="566928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3375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25880" y="3282696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Artemis — VM-ARTEMIS=2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394960" y="3282696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Memory. Owns block storage/persistence. Does not route anything.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4206240"/>
            <a:ext cx="11064240" cy="1874520"/>
          </a:xfrm>
          <a:prstGeom prst="roundRect">
            <a:avLst>
              <a:gd name="adj" fmla="val 2927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14400" y="443484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i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“If you find yourself putting event dispatch logic in Artemis, or storage logic in Hermes, or work execution logic in Hera — stop. You have the wrong VM.”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14400" y="5166360"/>
            <a:ext cx="10332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 is capability-based on work type — Block I/O → Artemis, Event emit/drain → Hermes, VM lifecycle → Hera. There is no routing algorithm, and never “send to the hottest VM.”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parts, roughly in dependency order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70992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Foundations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937760" y="1709928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mathematical model and vocabulary everything else builds on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386584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3865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34440" y="235915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VM &amp; Physics Runtime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37760" y="2359152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7 feedback loops, and the 90-run determinism campaign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035808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035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300837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LithosAnanke Kernel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937760" y="3008376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Bare-metal boot, memory layout, the capsule system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685032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6850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365760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Tripod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937760" y="3657600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 / Hermes / Artemis — the multi-VM fleet and its conservation law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334256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3342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34440" y="430682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Word-Level ACL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937760" y="4306824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control, and the campaign that found and fixed a 65% regression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4983480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983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34440" y="495604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Cross-ISA DoE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937760" y="4956048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bare-metal determinism campaign across three CPU architectures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48640" y="5632704"/>
            <a:ext cx="502920" cy="50292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56327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VII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234440" y="560527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&amp; Rigor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4937760" y="5605272"/>
            <a:ext cx="6720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Isabelle/HOL proofs, negative results, and honest scope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 — MESSENGER DETAIL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Point-to-point messages, PubSub channels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Message node — 8 cells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type · sender · recipient · payload · heat (Q48.16) · sequence · channel-ptr · reserved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48640" y="2880360"/>
            <a:ext cx="5303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Compudynamic lifecycle: born hot (full heat) → cools each heartbeat tick → ACK = clean death, K redistributed → NACK = requeue, reduced heat → TTL expiry = reaped, K rebalanced.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63640" y="173736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Channels — 6-cell node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263640" y="2148840"/>
            <a:ext cx="5394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permanent COMMON channel (negotiation only). Ephemeral channels: born hot, reaped cold, owner = always the responder. Negotiation: request on COMMON → accept → owner creates channel → business conducted → owner reaps.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4434840"/>
            <a:ext cx="11064240" cy="1463040"/>
          </a:xfrm>
          <a:prstGeom prst="roundRect">
            <a:avLst>
              <a:gd name="adj" fmla="val 3750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68680" y="4663440"/>
            <a:ext cx="10424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Terminology note: reaping is heat-gated reclamation, not mark-and-sweep — objects free only when heat decays to zero, serialized against traffic on that object only, not stop-the-world. GC vocabulary is explicitly rejected as carrying the wrong expectations.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ARTEMIS — MEMORY DETAIL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Two-BAM design over block-addressed storage</a:t>
            </a:r>
            <a:endParaRPr lang="en-US" sz="30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931920"/>
                <a:gridCol w="53035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Physical BAM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Logical BAM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Cells/entry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Fields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LBN, free flag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LBN, heat (Q48.16), XXHash64 identity, flags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Raw substrate — free/not-free only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Content-addressing, ACL records, cold capsule storage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36118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planned thermal zones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0233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Zone 0 — Block RAM, LBN 0–991 (fastest, always present, K-floor)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48640" y="4407408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Zone 1 — Ramdrive, LBN 2048–3071 (RAM-backed, block-subsystem path)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48640" y="4791456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Zone 2 — External device (dynamic, event-driven presence)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53492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Currently authorized scope is narrower: a single 30MB flat pool, no zones yet — the zone/migration design exists but is explicitly marked Future Material, not build-authorized without the project lead reopening it.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FLEET INVARIANT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conservation across the whole Tripod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828800"/>
          </a:xfrm>
          <a:prstGeom prst="roundRect">
            <a:avLst>
              <a:gd name="adj" fmla="val 3000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0312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K = Σ (all VM K values)  ≡  1.0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283464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Conserved across all three VMs at all times — a physics-style constraint enforced by the runtime, not a convention that happens to be followed. Each VM runs its own compudynamic engine internally and autonomously; no VM manages another's heartbeat.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48640" y="38862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roles for compudynamics — do not conflate them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42976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1 — Intra-VM physics engine: drives each VM's own adaptive heartbeat (the 7 loops + K arithmetic), fully autonomous.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48640" y="480060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2 — Hera's VM-lifecycle driver: Hera observes the fleet-K picture to decide health/starvation/spawn/reap. This is lifecycle telemetry, never a dispatch mechanism — Hera does not use fleet K to route work.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Word-Level ACL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control, and the campaign that found and fixed a 65% regression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ARCHITECTURE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lives in FORTH, not C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dictionary entry carries four access-control fields, checked by a C interpreter hook but governed entirely by FORTH policy in ACL.4th — zero policy logic in C.</a:t>
            </a:r>
            <a:endParaRPr lang="en-US" sz="14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514600"/>
          <a:ext cx="6583680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43891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Field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Purpose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acl_ttl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Time-to-live for the word's access grant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acl_allow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Allow/deny bitmask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acl_mode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STRICT / TTL / PINNED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acl_pinned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One-way pin — inheritance clears it, copies mode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7406640" y="251460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console layers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406640" y="292608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ok&gt;  —  emergency console (fault-handler bypass, bare REPL only)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zuse)ok&gt;  —  superuser session, fully subject to ACL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48640" y="4709160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68680" y="489204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Status: Phases 1–7 of 8 complete (C infrastructure, FORTH policy layer, zuse bootstrap superuser, Isabelle proof stubs, kernel parity). Phase 8 — Ed25519 PKI / thumbdrive challenge-response — is the only remaining milestone.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ISA GAP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naive TTL floor cost 65% on RISC architectures</a:t>
            </a:r>
            <a:endParaRPr lang="en-US" sz="3000" dirty="0"/>
          </a:p>
        </p:txBody>
      </p:sp>
      <p:pic>
        <p:nvPicPr>
          <p:cNvPr id="4" name="Image 0" descr="./charts/acl_isa_gap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783080"/>
            <a:ext cx="5349240" cy="3401568"/>
          </a:xfrm>
          <a:prstGeom prst="rect">
            <a:avLst/>
          </a:prstGeom>
        </p:spPr>
      </p:pic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548640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384048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ISA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Overhead (Floor=16)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amd64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+0.080% (3 seeds identical)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aarch64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+61.8% to +65.6%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riscv64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+65.9% to +68.1%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48640" y="3246120"/>
            <a:ext cx="5486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Root cause: amd64 runs ~5× faster under TCG emulation, so the same workload leaves words “cold” on RISC targets — never crossing the TTL floor, forcing repeated cold-path rechecks. Model: overhead(F) ≈ 12/(F+12), giving 43% at F=16.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548640" y="5029200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the floor to 256 cut RISC overhead 16× (to +3.96%/+4.45%) — better, but still non-trivial. This motivated a structural fix, not a bigger constant.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ACL-RWT — THE STRUCTURAL FIX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compudynamic feedback topology, applied to TTL itself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Rolling Window of Truth applies the same feedback shape as Loops #2+#3+#6 to the ACL TTL: start every word fully open (MAX-TTL=65535), then infer the right TTL from a per-word 8-entry ring buffer of buffered intervals.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651760"/>
            <a:ext cx="11064240" cy="1051560"/>
          </a:xfrm>
          <a:prstGeom prst="roundRect">
            <a:avLst>
              <a:gd name="adj" fmla="val 5217"/>
            </a:avLst>
          </a:prstGeom>
          <a:solidFill>
            <a:srgbClr val="13294D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88036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C9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TTL = ⌊ Ī · (256+s) / 256 ⌋, clamped to [256, 65535]  —  Ī = mean buffered interval, s = Q8 slope</a:t>
            </a:r>
            <a:endParaRPr lang="en-US" sz="1400" dirty="0"/>
          </a:p>
        </p:txBody>
      </p:sp>
      <p:pic>
        <p:nvPicPr>
          <p:cNvPr id="7" name="Image 0" descr="./charts/acl_overhead_reduction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3931920"/>
            <a:ext cx="5349240" cy="24871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39776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in heartbeat ticks (1 tick = 256 word executions), not wall-clock — architecture-independent by construction.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47091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+0.0054% to +0.0088%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48640" y="536752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3×3 Latin square, all nine cells, CV = 0.000%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Cross-ISA DoE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bare-metal determinism campaign across three CPU architectures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SETUP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LithosAnanke under QEMU, three architectures</a:t>
            </a:r>
            <a:endParaRPr lang="en-US" sz="3000" dirty="0"/>
          </a:p>
        </p:txBody>
      </p:sp>
      <p:graphicFrame>
        <p:nvGraphicFramePr>
          <p:cNvPr id="2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4572000"/>
                <a:gridCol w="37490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Architecture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Emulation target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amd64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OVMF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APIC @ 10µs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aarch64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Cortex-A57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Generic Timer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riscv64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RV64GC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OpenSBI + CLINT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324612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22960" y="34747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822960" y="413308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4023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replicates × 16-config DoE × 3 architectures = 480 runs/arch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324612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572000" y="34747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2,349,864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4572000" y="413308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72000" y="4023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heartbeat ticks measured, fixed 10,000ns (100kHz) tick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46720" y="3246120"/>
            <a:ext cx="356616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321040" y="347472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3×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8321040" y="413308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321040" y="4023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outer-replication Latin square on top of the base campaign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48640" y="51663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three architectures use software emulation (accel=tcg) — never run concurrently, to avoid corrupting the timing signal being measured.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RESULTS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rate is architecture-invariant</a:t>
            </a:r>
            <a:endParaRPr lang="en-US" sz="3000" dirty="0"/>
          </a:p>
        </p:txBody>
      </p:sp>
      <p:graphicFrame>
        <p:nvGraphicFramePr>
          <p:cNvPr id="3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2194560"/>
                <a:gridCol w="2743200"/>
                <a:gridCol w="2377440"/>
                <a:gridCol w="19202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Arch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Ticks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 exec/tick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 σ(exec)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Elapsed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amd64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261,098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255.98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1.107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2.611 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aarch64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261,095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255.98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1.117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2.611 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riscv64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261,095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255.98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1.117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2.611 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3429000"/>
            <a:ext cx="11064240" cy="1417320"/>
          </a:xfrm>
          <a:prstGeom prst="roundRect">
            <a:avLst>
              <a:gd name="adj" fmla="val 3871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68680" y="3639312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Cross-ISA: F₂,₇₈₃₂₈₅ ≈ 0, p = 1.000  ·  Cross-seed ANOVA: F₂,₆ ≈ 0, p = 1.000  ·  CV = 0.000%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68680" y="411480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aarch64 and riscv64 produced byte-for-byte identical CSV output (MD5-matched) on the original 261,095-row run.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48640" y="5074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physics of the FORTH interpreter is a property of the algorithm, not the hardware.”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Foundations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mathematical model and vocabulary everything else builds on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COMPUDYNAMIC BREATHING CYCLE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discrete 5-point limit cycle, not noise</a:t>
            </a:r>
            <a:endParaRPr lang="en-US" sz="3000" dirty="0"/>
          </a:p>
        </p:txBody>
      </p:sp>
      <p:pic>
        <p:nvPicPr>
          <p:cNvPr id="4" name="Image 0" descr="./charts/multirep_poinca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737360"/>
            <a:ext cx="11064240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THERMAL PHASE PORTRAIT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Heat h_n vs. Δh_n, all three architectures</a:t>
            </a:r>
            <a:endParaRPr lang="en-US" sz="3000" dirty="0"/>
          </a:p>
        </p:txBody>
      </p:sp>
      <p:pic>
        <p:nvPicPr>
          <p:cNvPr id="4" name="Image 0" descr="./charts/thermal_portrait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737360"/>
            <a:ext cx="11064240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TIMER-HARDWARE DIVERGENCE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Attractor-neutral — a calibration residual, not a bug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clean aarch64 re-run diverged from riscv64 in heat columns only (hot_word_count, avg_word_heat_q48) from tick 34,001 onward — while every attractor metric (execution rate, window width, temporal trust, timing variance) stayed identical.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Interpretation: heat carries small run-to-run noise, but the attractor itself does not — the dynamics that matter for the determinism claim are unaffected.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3703320"/>
            <a:ext cx="11064240" cy="2011680"/>
          </a:xfrm>
          <a:prstGeom prst="roundRect">
            <a:avLst>
              <a:gd name="adj" fmla="val 2727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68680" y="393192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C96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 ∈ {667664, 667777, 667881} across three replications, all p &lt; 2.2×10⁻¹⁶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4434840"/>
            <a:ext cx="10424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x86-64 APIC emulation leaves a measurable calibration residual (t̄ = 0.9947, σ̄² = 9.5×10⁻³) that ARMv8's Generic Timer and RISC-V's CLINT don't share — attributed to timer hardware, not the algorithm. amd64 differs by only 3 rows total, from APIC scheduling — no effect on any headline statistic.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VII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&amp; Rigor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Isabelle/HOL proofs, negative results, and honest scope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VERIFICATION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Isabelle/HOL theory files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87452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Loop correctness (8)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297680" y="187452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StarForth_Base, Loop1_Heat … Loop7_Heartrate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83464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292608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Word-category correctness (5)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297680" y="292608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Arithmetic, Stack, Logical, Memory, Return-Stack Words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88620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397764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properties (6)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297680" y="397764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Q48_16, Correctness, Concurrent, Transition, Mutex, +1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93776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68680" y="502920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invariants (5)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297680" y="502920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Pin-Monotone, Inherit-Clears-Pin, TTL-Bounded, Emergency-Bypass, No-Escalation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57607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Build: isabelle build -D proof/. Explicit scope caveat, stated by the project itself: full mechanized proof of all 7 feedback loops is not yet complete — partial proofs are in progress.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NEGATIVE RESULTS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catalogued failure modes, published alongside the successes</a:t>
            </a:r>
            <a:endParaRPr lang="en-US" sz="3000" dirty="0"/>
          </a:p>
        </p:txBody>
      </p:sp>
      <p:graphicFrame>
        <p:nvGraphicFramePr>
          <p:cNvPr id="3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4206240"/>
                <a:gridCol w="6858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Condition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Effect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Random-timer-driven control flow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CV rises to ~15%, no convergence — explicit scope boundary, no mitigation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I/O-bound workloads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≤2% improvement; net degradation from ~5% overhead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Window size 10 (vs. default 4096)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R² &lt; 0.5, unstable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Decay slope λ=10.0 (vs. ≈0.001)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Cache thrashing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Thermal throttling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Runtime CV &gt; 90%; cache-decision CV stays 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 concurrent CPU-saturating processes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Runtime CV &gt; 150%; cache-decision CV still 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492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last two rows are the sharpest demonstration of the core claim: even under conditions that make wall-clock timing wildly unstable, the algorithm's own decisions stay exactly at 0% variance.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PROJECT DOES NOT CLAIM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standing anti-claims table, maintained alongside the results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92224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9222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1783080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physical theory — thermodynamic language is an explicit modeling metaphor, not literal physics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322576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3225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97280" y="231343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global optimality — locally adaptive, not provably optimal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852928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85292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97280" y="2843784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AI/ML — no neural networks, gradient descent, backpropagation, training data, or reinforcement learning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3383280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3832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3374136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the first adaptive VM, and not claimed to be the fastest or to beat JIT compilers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913632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9136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97280" y="3904488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complete formal verification — partial mechanized proofs, stated openly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4443984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44439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97280" y="4434840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proven causation beyond the tested configurations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974336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4974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97280" y="49651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cross-language validated — FORTH-family interpreters only, so far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5504688"/>
            <a:ext cx="329184" cy="329184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55046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097280" y="5495544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production-ready, and StarshipOS does not yet exist as a functional system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RESEARCH QUESTIONS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honest debate 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84048" cy="38404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88720" y="1709928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full mechanized proof coverage for all 7 loops change any of the empirical conclusions, or only formalize them?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624328"/>
            <a:ext cx="384048" cy="38404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624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188720" y="2551176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far does the validated scope extend into I/O-bound and non-deterministic-control-flow workloads?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465576"/>
            <a:ext cx="384048" cy="38404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4655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3392424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conservation-law framing (James Law) generalize beyond FORTH-family interpreters to other VM architectures?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4306824"/>
            <a:ext cx="384048" cy="38404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3068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88720" y="4233672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 actual asymptotic behavior of dictionaries beyond ~100,000 entries, where the transition matrix currently grows quadratically?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5148072"/>
            <a:ext cx="384048" cy="384048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5148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88720" y="507492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the Tripod's capability-based dispatch model scale past three VMs, given IDX&gt;NAME and CH-ACCEPT are currently hardcoded for exactly three?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→ 2028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06040" cy="3566160"/>
          </a:xfrm>
          <a:prstGeom prst="roundRect">
            <a:avLst>
              <a:gd name="adj" fmla="val 2105"/>
            </a:avLst>
          </a:prstGeom>
          <a:solidFill>
            <a:srgbClr val="0A1628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VM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3200400"/>
            <a:ext cx="2148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Done. StarForth v3.1.0, FORTH-79 compliant, 936+ tests.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10712" y="1920240"/>
            <a:ext cx="2606040" cy="3566160"/>
          </a:xfrm>
          <a:prstGeom prst="roundRect">
            <a:avLst>
              <a:gd name="adj" fmla="val 2105"/>
            </a:avLst>
          </a:prstGeom>
          <a:solidFill>
            <a:srgbClr val="0A1628"/>
          </a:solidFill>
          <a:ln/>
        </p:spPr>
      </p:sp>
      <p:sp>
        <p:nvSpPr>
          <p:cNvPr id="9" name="Text 7"/>
          <p:cNvSpPr/>
          <p:nvPr/>
        </p:nvSpPr>
        <p:spPr>
          <a:xfrm>
            <a:off x="3639312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39312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Kernel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39312" y="3200400"/>
            <a:ext cx="2148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progress. LithosAnanke M0–M7, Tripod fleet, ACL Phase 8.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72784" y="1920240"/>
            <a:ext cx="2606040" cy="3566160"/>
          </a:xfrm>
          <a:prstGeom prst="roundRect">
            <a:avLst>
              <a:gd name="adj" fmla="val 2105"/>
            </a:avLst>
          </a:prstGeom>
          <a:solidFill>
            <a:srgbClr val="DCE6F2"/>
          </a:solidFill>
          <a:ln/>
        </p:spPr>
      </p:sp>
      <p:sp>
        <p:nvSpPr>
          <p:cNvPr id="13" name="Text 11"/>
          <p:cNvSpPr/>
          <p:nvPr/>
        </p:nvSpPr>
        <p:spPr>
          <a:xfrm>
            <a:off x="6501384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501384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Self-Hosting OS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01384" y="3200400"/>
            <a:ext cx="2148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StarshipOS — storage, networking, multitasking, self-compile.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134856" y="1920240"/>
            <a:ext cx="2606040" cy="3566160"/>
          </a:xfrm>
          <a:prstGeom prst="roundRect">
            <a:avLst>
              <a:gd name="adj" fmla="val 2105"/>
            </a:avLst>
          </a:prstGeom>
          <a:solidFill>
            <a:srgbClr val="DCE6F2"/>
          </a:solidFill>
          <a:ln/>
        </p:spPr>
      </p:sp>
      <p:sp>
        <p:nvSpPr>
          <p:cNvPr id="17" name="Text 15"/>
          <p:cNvSpPr/>
          <p:nvPr/>
        </p:nvSpPr>
        <p:spPr>
          <a:xfrm>
            <a:off x="9363456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363456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Hardware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63456" y="3200400"/>
            <a:ext cx="2148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FPGA feasibility study.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1945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go deeper.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310896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volumes, DoE reports, Isabelle/HOL proofs, and the full source tree are available for review.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393192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github.com/rajames440/StarForth   ·   rajames440@gmail.com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Robert A. James (“Captain Bob”)  ·  Patent pending — USPTO provisional, December 2025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adaptation and determinism are usually incompatible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systems (inline caches, JIT compilers, browsers) improve performance by learning execution patterns at runtime — but their internal decisions vary run to run, driven by timing-sensitive heuristics. That variance is disqualifying for systems requiring certification: medical devices, flight control, financial infrastructure.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48640" y="2880360"/>
            <a:ext cx="11064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systems achieve certifiable reproducibility by fixing behavior at design time — sacrificing runtime adaptation entirely. The literature largely treats this as an inherent trade-off (see Related Work, academic overview deck).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48640" y="4114800"/>
            <a:ext cx="11064240" cy="1600200"/>
          </a:xfrm>
          <a:prstGeom prst="roundRect">
            <a:avLst>
              <a:gd name="adj" fmla="val 3429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claim:  </a:t>
            </a:r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adaptive VM can achieve 0.00% algorithmic variance across 90 experimental runs. Adaptation and determinism are not mutually exclusive.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MODEL 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frequency as a discrete-time dynamical system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554480"/>
          </a:xfrm>
          <a:prstGeom prst="roundRect">
            <a:avLst>
              <a:gd name="adj" fmla="val 3529"/>
            </a:avLst>
          </a:prstGeom>
          <a:solidFill>
            <a:srgbClr val="13294D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9659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Discrete-time update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f[t+1] = f[t] + Δexec[t] − Δdecay[t]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Δdecay[t] = λ · f[t] · Δt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520440"/>
            <a:ext cx="11064240" cy="1554480"/>
          </a:xfrm>
          <a:prstGeom prst="roundRect">
            <a:avLst>
              <a:gd name="adj" fmla="val 3529"/>
            </a:avLst>
          </a:prstGeom>
          <a:solidFill>
            <a:srgbClr val="13294D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37033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Continuous-time form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68680" y="402336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df/dt = r(t) − λf(t)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f(t) = e^(−λt) · [f₀ + ∫₀ᵗ r(τ)e^(λτ) dτ]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" y="525780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λ = decay coefficient · f = per-word execution frequency (heat) · r(t) = execution rate at time t. All arithmetic is Q48.16 fixed-point — no IEEE-754 involved anywhere in the loop.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MODEL II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Cache membership, window inference, decay inference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856232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Hot-words cache membership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572000" y="1856232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 ∈ Cache ⟺ rank(e) ≤ K,  rank(e) = |{e′ : f(e′) &gt; f(e)}| + 1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679192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752344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Window-width inference (Loop #5)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572000" y="2752344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w* = argmin{Var(w) : w ∈ [w_min, w_current]}, subject to Levene's-test p &lt; α (0.05)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575304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648456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Decay-slope inference (Loop #6)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72000" y="3648456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log-linearized least squares on ln(f) = ln(f₀) − λt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471416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544568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probability (Loop #4)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0" y="4544568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P(B|A) = count(A→B) / count(A), MLE, stored Q48.16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5367528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544068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Convergence metric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0" y="5440680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7B1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CV = σ/μ → 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LEXICON (1/2)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thermodynamic-metaphor vocabulary, formally defined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7772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Term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Execution Heat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Per-word frequency counter; increments on execution, decays over time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Hot-Words Cache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Fixed-size cache of the K highest-heat dictionary entries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Decay Coefficient (λ)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Rate constant governing exponential heat decay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Rolling Window of Truth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Circular buffer holding recent execution history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Attractor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recurring, bounded state-space region the system settles into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Steady-State Equilibrium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point where heat gain and decay balance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LEXICON (2/2)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Continued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7772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Term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Meaning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Word Transition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 observed A→B execution pair, used for pipelining prediction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Deterministic Convergence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property that repeated runs reach the same cache configuration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Variance Inflection Point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tick at which CV crosses a stability threshold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Levene's Test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Statistical test for equality of variances, used in window inference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Phase Space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(heat, Δheat) coordinate space used for thermal portraits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Adaptive Heartbeat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background tick coordinator driving all 7 loops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7607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lexicon with formal/measurement/category triples: ONTOLOGY.md §III (15 terms).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VM &amp; Physics Runtime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40233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7 feedback loops, and the 90-run determinism campaign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Technical Deep Dive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2026-07-23T19:12:09Z</dcterms:created>
  <dcterms:modified xsi:type="dcterms:W3CDTF">2026-07-23T19:12:09Z</dcterms:modified>
</cp:coreProperties>
</file>